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</p:sldMasterIdLst>
  <p:notesMasterIdLst>
    <p:notesMasterId r:id="rId28"/>
  </p:notesMasterIdLst>
  <p:sldIdLst>
    <p:sldId id="256" r:id="rId2"/>
    <p:sldId id="348" r:id="rId3"/>
    <p:sldId id="257" r:id="rId4"/>
    <p:sldId id="265" r:id="rId5"/>
    <p:sldId id="285" r:id="rId6"/>
    <p:sldId id="326" r:id="rId7"/>
    <p:sldId id="328" r:id="rId8"/>
    <p:sldId id="332" r:id="rId9"/>
    <p:sldId id="315" r:id="rId10"/>
    <p:sldId id="330" r:id="rId11"/>
    <p:sldId id="342" r:id="rId12"/>
    <p:sldId id="331" r:id="rId13"/>
    <p:sldId id="317" r:id="rId14"/>
    <p:sldId id="335" r:id="rId15"/>
    <p:sldId id="344" r:id="rId16"/>
    <p:sldId id="345" r:id="rId17"/>
    <p:sldId id="336" r:id="rId18"/>
    <p:sldId id="311" r:id="rId19"/>
    <p:sldId id="312" r:id="rId20"/>
    <p:sldId id="333" r:id="rId21"/>
    <p:sldId id="346" r:id="rId22"/>
    <p:sldId id="337" r:id="rId23"/>
    <p:sldId id="338" r:id="rId24"/>
    <p:sldId id="339" r:id="rId25"/>
    <p:sldId id="340" r:id="rId26"/>
    <p:sldId id="34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63"/>
    <p:restoredTop sz="74155"/>
  </p:normalViewPr>
  <p:slideViewPr>
    <p:cSldViewPr snapToGrid="0">
      <p:cViewPr varScale="1">
        <p:scale>
          <a:sx n="89" d="100"/>
          <a:sy n="89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80E2A-8D02-4DDA-B15D-575597FB399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683CB-41BC-4ACD-921D-7D344C450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am a licensed clinical psychologist specializing in serious mental illness and severe psychopathology. I also assist families who have relatives struggling with serious mental illness as I have lived experience in this area.</a:t>
          </a:r>
        </a:p>
      </dgm:t>
    </dgm:pt>
    <dgm:pt modelId="{54DDCB86-8DF1-4D71-88B5-DE7E6A2515C0}" type="parTrans" cxnId="{535737D6-86DD-45E2-8874-1A70CB9FD716}">
      <dgm:prSet/>
      <dgm:spPr/>
      <dgm:t>
        <a:bodyPr/>
        <a:lstStyle/>
        <a:p>
          <a:endParaRPr lang="en-US"/>
        </a:p>
      </dgm:t>
    </dgm:pt>
    <dgm:pt modelId="{B1E868C0-3D64-4776-8A11-84AD9898AD43}" type="sibTrans" cxnId="{535737D6-86DD-45E2-8874-1A70CB9FD7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CF2621-DEE1-40D4-BA7A-E6FCFDF83B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am based in Brooklyn, but treat patients in 7 different states (CA, CT, FL, GA, MA, NJ, NY)</a:t>
          </a:r>
        </a:p>
      </dgm:t>
    </dgm:pt>
    <dgm:pt modelId="{108A3BC0-300D-490D-A060-9525AF747B10}" type="parTrans" cxnId="{AB3340C7-3DB9-44AF-ABDC-D1410D5D4BB9}">
      <dgm:prSet/>
      <dgm:spPr/>
      <dgm:t>
        <a:bodyPr/>
        <a:lstStyle/>
        <a:p>
          <a:endParaRPr lang="en-US"/>
        </a:p>
      </dgm:t>
    </dgm:pt>
    <dgm:pt modelId="{C7CB240E-A90B-4ECD-BA7D-AB387D149015}" type="sibTrans" cxnId="{AB3340C7-3DB9-44AF-ABDC-D1410D5D4B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ADF804-9D4F-49CF-BA1C-9EEE89C615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am adjunct assistant faculty at the Emory School of Medicine in Atlanta. </a:t>
          </a:r>
        </a:p>
      </dgm:t>
    </dgm:pt>
    <dgm:pt modelId="{90557B8E-6844-48FF-B0BC-0F0E4A9E2461}" type="parTrans" cxnId="{00C15B7D-66BE-4C3A-93F8-F2EE1625A5FA}">
      <dgm:prSet/>
      <dgm:spPr/>
      <dgm:t>
        <a:bodyPr/>
        <a:lstStyle/>
        <a:p>
          <a:endParaRPr lang="en-US"/>
        </a:p>
      </dgm:t>
    </dgm:pt>
    <dgm:pt modelId="{14D98192-C99D-4CBC-9AE8-E62A00C59C61}" type="sibTrans" cxnId="{00C15B7D-66BE-4C3A-93F8-F2EE1625A5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3B3CF0-51E6-4E62-9E25-A48DE7B31B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Outside of my clinical work, I am passionate about advocacy related to confronting the stigma associated with serious mental illness. </a:t>
          </a:r>
        </a:p>
      </dgm:t>
    </dgm:pt>
    <dgm:pt modelId="{E87526DD-5FC7-4A9C-92E7-23DA0239A6A8}" type="parTrans" cxnId="{B976E085-7DBD-4972-B934-8893A72D7191}">
      <dgm:prSet/>
      <dgm:spPr/>
      <dgm:t>
        <a:bodyPr/>
        <a:lstStyle/>
        <a:p>
          <a:endParaRPr lang="en-US"/>
        </a:p>
      </dgm:t>
    </dgm:pt>
    <dgm:pt modelId="{6A0CA9F5-5657-4AA7-8486-B13A14018258}" type="sibTrans" cxnId="{B976E085-7DBD-4972-B934-8893A72D7191}">
      <dgm:prSet/>
      <dgm:spPr/>
      <dgm:t>
        <a:bodyPr/>
        <a:lstStyle/>
        <a:p>
          <a:endParaRPr lang="en-US"/>
        </a:p>
      </dgm:t>
    </dgm:pt>
    <dgm:pt modelId="{2A756E36-F9AE-4057-AE61-1625F2D5A8A0}" type="pres">
      <dgm:prSet presAssocID="{72980E2A-8D02-4DDA-B15D-575597FB399E}" presName="root" presStyleCnt="0">
        <dgm:presLayoutVars>
          <dgm:dir/>
          <dgm:resizeHandles val="exact"/>
        </dgm:presLayoutVars>
      </dgm:prSet>
      <dgm:spPr/>
    </dgm:pt>
    <dgm:pt modelId="{B07B45D6-12A5-4168-8F1C-A249C371ABF8}" type="pres">
      <dgm:prSet presAssocID="{72980E2A-8D02-4DDA-B15D-575597FB399E}" presName="container" presStyleCnt="0">
        <dgm:presLayoutVars>
          <dgm:dir/>
          <dgm:resizeHandles val="exact"/>
        </dgm:presLayoutVars>
      </dgm:prSet>
      <dgm:spPr/>
    </dgm:pt>
    <dgm:pt modelId="{9A4AF266-6A2E-4679-A371-652DE7FD72A4}" type="pres">
      <dgm:prSet presAssocID="{A35683CB-41BC-4ACD-921D-7D344C45044B}" presName="compNode" presStyleCnt="0"/>
      <dgm:spPr/>
    </dgm:pt>
    <dgm:pt modelId="{692C09B9-1AB0-459B-840A-3ED15179824A}" type="pres">
      <dgm:prSet presAssocID="{A35683CB-41BC-4ACD-921D-7D344C45044B}" presName="iconBgRect" presStyleLbl="bgShp" presStyleIdx="0" presStyleCnt="4"/>
      <dgm:spPr/>
    </dgm:pt>
    <dgm:pt modelId="{DC934304-1E17-4D0A-8A37-45B08C43603C}" type="pres">
      <dgm:prSet presAssocID="{A35683CB-41BC-4ACD-921D-7D344C4504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2A7D794-16CE-437A-B1C5-FBEEC1BDD0BF}" type="pres">
      <dgm:prSet presAssocID="{A35683CB-41BC-4ACD-921D-7D344C45044B}" presName="spaceRect" presStyleCnt="0"/>
      <dgm:spPr/>
    </dgm:pt>
    <dgm:pt modelId="{39A7CD1C-7A15-4C36-A067-91E3F32D5DC9}" type="pres">
      <dgm:prSet presAssocID="{A35683CB-41BC-4ACD-921D-7D344C45044B}" presName="textRect" presStyleLbl="revTx" presStyleIdx="0" presStyleCnt="4">
        <dgm:presLayoutVars>
          <dgm:chMax val="1"/>
          <dgm:chPref val="1"/>
        </dgm:presLayoutVars>
      </dgm:prSet>
      <dgm:spPr/>
    </dgm:pt>
    <dgm:pt modelId="{78BB61B6-23AD-4A32-BEF6-7425CCE9888F}" type="pres">
      <dgm:prSet presAssocID="{B1E868C0-3D64-4776-8A11-84AD9898AD43}" presName="sibTrans" presStyleLbl="sibTrans2D1" presStyleIdx="0" presStyleCnt="0"/>
      <dgm:spPr/>
    </dgm:pt>
    <dgm:pt modelId="{7AE3B2A7-19FE-4584-9D76-85ECEDB061BA}" type="pres">
      <dgm:prSet presAssocID="{D0CF2621-DEE1-40D4-BA7A-E6FCFDF83B57}" presName="compNode" presStyleCnt="0"/>
      <dgm:spPr/>
    </dgm:pt>
    <dgm:pt modelId="{908E5A97-6F13-4BD8-9981-578965F73DA2}" type="pres">
      <dgm:prSet presAssocID="{D0CF2621-DEE1-40D4-BA7A-E6FCFDF83B57}" presName="iconBgRect" presStyleLbl="bgShp" presStyleIdx="1" presStyleCnt="4"/>
      <dgm:spPr/>
    </dgm:pt>
    <dgm:pt modelId="{2F0DEC2B-54CB-4A32-B9AF-E7B673E5B98B}" type="pres">
      <dgm:prSet presAssocID="{D0CF2621-DEE1-40D4-BA7A-E6FCFDF83B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C41466C-4A07-4730-9E36-9E8BCBFD3C1F}" type="pres">
      <dgm:prSet presAssocID="{D0CF2621-DEE1-40D4-BA7A-E6FCFDF83B57}" presName="spaceRect" presStyleCnt="0"/>
      <dgm:spPr/>
    </dgm:pt>
    <dgm:pt modelId="{1A198EAE-BA59-43BF-8BAF-D03BB474D72C}" type="pres">
      <dgm:prSet presAssocID="{D0CF2621-DEE1-40D4-BA7A-E6FCFDF83B57}" presName="textRect" presStyleLbl="revTx" presStyleIdx="1" presStyleCnt="4">
        <dgm:presLayoutVars>
          <dgm:chMax val="1"/>
          <dgm:chPref val="1"/>
        </dgm:presLayoutVars>
      </dgm:prSet>
      <dgm:spPr/>
    </dgm:pt>
    <dgm:pt modelId="{0BA25595-4A50-4063-AEAE-E92921CCDFD0}" type="pres">
      <dgm:prSet presAssocID="{C7CB240E-A90B-4ECD-BA7D-AB387D149015}" presName="sibTrans" presStyleLbl="sibTrans2D1" presStyleIdx="0" presStyleCnt="0"/>
      <dgm:spPr/>
    </dgm:pt>
    <dgm:pt modelId="{6DBC37FF-1BB3-4F17-A1FC-DF22917EA97B}" type="pres">
      <dgm:prSet presAssocID="{42ADF804-9D4F-49CF-BA1C-9EEE89C61546}" presName="compNode" presStyleCnt="0"/>
      <dgm:spPr/>
    </dgm:pt>
    <dgm:pt modelId="{737AF40A-C4CC-46E3-A542-ACF13F3F0494}" type="pres">
      <dgm:prSet presAssocID="{42ADF804-9D4F-49CF-BA1C-9EEE89C61546}" presName="iconBgRect" presStyleLbl="bgShp" presStyleIdx="2" presStyleCnt="4"/>
      <dgm:spPr/>
    </dgm:pt>
    <dgm:pt modelId="{EF10AA47-0716-400F-9854-68C64F11F2DC}" type="pres">
      <dgm:prSet presAssocID="{42ADF804-9D4F-49CF-BA1C-9EEE89C615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BD2AB4F-52D1-4DD1-8054-79960FB73125}" type="pres">
      <dgm:prSet presAssocID="{42ADF804-9D4F-49CF-BA1C-9EEE89C61546}" presName="spaceRect" presStyleCnt="0"/>
      <dgm:spPr/>
    </dgm:pt>
    <dgm:pt modelId="{36D83F89-CACC-4008-A0E2-BCE6269E62A3}" type="pres">
      <dgm:prSet presAssocID="{42ADF804-9D4F-49CF-BA1C-9EEE89C61546}" presName="textRect" presStyleLbl="revTx" presStyleIdx="2" presStyleCnt="4">
        <dgm:presLayoutVars>
          <dgm:chMax val="1"/>
          <dgm:chPref val="1"/>
        </dgm:presLayoutVars>
      </dgm:prSet>
      <dgm:spPr/>
    </dgm:pt>
    <dgm:pt modelId="{99860C00-7584-4C54-8775-8EEB126F71B3}" type="pres">
      <dgm:prSet presAssocID="{14D98192-C99D-4CBC-9AE8-E62A00C59C61}" presName="sibTrans" presStyleLbl="sibTrans2D1" presStyleIdx="0" presStyleCnt="0"/>
      <dgm:spPr/>
    </dgm:pt>
    <dgm:pt modelId="{FAAD1884-A151-493B-A548-F96513B89DBD}" type="pres">
      <dgm:prSet presAssocID="{663B3CF0-51E6-4E62-9E25-A48DE7B31B51}" presName="compNode" presStyleCnt="0"/>
      <dgm:spPr/>
    </dgm:pt>
    <dgm:pt modelId="{E1F669BF-42D1-45B5-BCCC-1E257C9C82FA}" type="pres">
      <dgm:prSet presAssocID="{663B3CF0-51E6-4E62-9E25-A48DE7B31B51}" presName="iconBgRect" presStyleLbl="bgShp" presStyleIdx="3" presStyleCnt="4"/>
      <dgm:spPr/>
    </dgm:pt>
    <dgm:pt modelId="{10AAB7DA-93A1-4B83-BDB3-56726EAE9216}" type="pres">
      <dgm:prSet presAssocID="{663B3CF0-51E6-4E62-9E25-A48DE7B31B5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A657D2B-3CAF-4C3B-B088-71F1E9DF2227}" type="pres">
      <dgm:prSet presAssocID="{663B3CF0-51E6-4E62-9E25-A48DE7B31B51}" presName="spaceRect" presStyleCnt="0"/>
      <dgm:spPr/>
    </dgm:pt>
    <dgm:pt modelId="{7C735017-D2B6-4093-A12B-30AD88E016B7}" type="pres">
      <dgm:prSet presAssocID="{663B3CF0-51E6-4E62-9E25-A48DE7B31B5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B84873C-AFB4-47E4-8ABD-60892BCDCE50}" type="presOf" srcId="{A35683CB-41BC-4ACD-921D-7D344C45044B}" destId="{39A7CD1C-7A15-4C36-A067-91E3F32D5DC9}" srcOrd="0" destOrd="0" presId="urn:microsoft.com/office/officeart/2018/2/layout/IconCircleList"/>
    <dgm:cxn modelId="{00C15B7D-66BE-4C3A-93F8-F2EE1625A5FA}" srcId="{72980E2A-8D02-4DDA-B15D-575597FB399E}" destId="{42ADF804-9D4F-49CF-BA1C-9EEE89C61546}" srcOrd="2" destOrd="0" parTransId="{90557B8E-6844-48FF-B0BC-0F0E4A9E2461}" sibTransId="{14D98192-C99D-4CBC-9AE8-E62A00C59C61}"/>
    <dgm:cxn modelId="{B0B16D7F-5EE7-461E-9354-DC932855F255}" type="presOf" srcId="{C7CB240E-A90B-4ECD-BA7D-AB387D149015}" destId="{0BA25595-4A50-4063-AEAE-E92921CCDFD0}" srcOrd="0" destOrd="0" presId="urn:microsoft.com/office/officeart/2018/2/layout/IconCircleList"/>
    <dgm:cxn modelId="{B976E085-7DBD-4972-B934-8893A72D7191}" srcId="{72980E2A-8D02-4DDA-B15D-575597FB399E}" destId="{663B3CF0-51E6-4E62-9E25-A48DE7B31B51}" srcOrd="3" destOrd="0" parTransId="{E87526DD-5FC7-4A9C-92E7-23DA0239A6A8}" sibTransId="{6A0CA9F5-5657-4AA7-8486-B13A14018258}"/>
    <dgm:cxn modelId="{16DCFCBD-6230-44D7-94FB-B5ADE0778D00}" type="presOf" srcId="{663B3CF0-51E6-4E62-9E25-A48DE7B31B51}" destId="{7C735017-D2B6-4093-A12B-30AD88E016B7}" srcOrd="0" destOrd="0" presId="urn:microsoft.com/office/officeart/2018/2/layout/IconCircleList"/>
    <dgm:cxn modelId="{6AF524C6-CC55-493B-BCAD-924C760AED2B}" type="presOf" srcId="{14D98192-C99D-4CBC-9AE8-E62A00C59C61}" destId="{99860C00-7584-4C54-8775-8EEB126F71B3}" srcOrd="0" destOrd="0" presId="urn:microsoft.com/office/officeart/2018/2/layout/IconCircleList"/>
    <dgm:cxn modelId="{AB3340C7-3DB9-44AF-ABDC-D1410D5D4BB9}" srcId="{72980E2A-8D02-4DDA-B15D-575597FB399E}" destId="{D0CF2621-DEE1-40D4-BA7A-E6FCFDF83B57}" srcOrd="1" destOrd="0" parTransId="{108A3BC0-300D-490D-A060-9525AF747B10}" sibTransId="{C7CB240E-A90B-4ECD-BA7D-AB387D149015}"/>
    <dgm:cxn modelId="{535737D6-86DD-45E2-8874-1A70CB9FD716}" srcId="{72980E2A-8D02-4DDA-B15D-575597FB399E}" destId="{A35683CB-41BC-4ACD-921D-7D344C45044B}" srcOrd="0" destOrd="0" parTransId="{54DDCB86-8DF1-4D71-88B5-DE7E6A2515C0}" sibTransId="{B1E868C0-3D64-4776-8A11-84AD9898AD43}"/>
    <dgm:cxn modelId="{6F5461D8-9E71-4E46-B07D-9E8C184D82D9}" type="presOf" srcId="{D0CF2621-DEE1-40D4-BA7A-E6FCFDF83B57}" destId="{1A198EAE-BA59-43BF-8BAF-D03BB474D72C}" srcOrd="0" destOrd="0" presId="urn:microsoft.com/office/officeart/2018/2/layout/IconCircleList"/>
    <dgm:cxn modelId="{D35772DB-2404-4EA7-B019-791145B668A2}" type="presOf" srcId="{42ADF804-9D4F-49CF-BA1C-9EEE89C61546}" destId="{36D83F89-CACC-4008-A0E2-BCE6269E62A3}" srcOrd="0" destOrd="0" presId="urn:microsoft.com/office/officeart/2018/2/layout/IconCircleList"/>
    <dgm:cxn modelId="{7CC9EEDD-25C5-47B2-955B-99B83BB16C15}" type="presOf" srcId="{B1E868C0-3D64-4776-8A11-84AD9898AD43}" destId="{78BB61B6-23AD-4A32-BEF6-7425CCE9888F}" srcOrd="0" destOrd="0" presId="urn:microsoft.com/office/officeart/2018/2/layout/IconCircleList"/>
    <dgm:cxn modelId="{F3FE6EFD-D9E9-4AAE-AA84-2F3E50ED7952}" type="presOf" srcId="{72980E2A-8D02-4DDA-B15D-575597FB399E}" destId="{2A756E36-F9AE-4057-AE61-1625F2D5A8A0}" srcOrd="0" destOrd="0" presId="urn:microsoft.com/office/officeart/2018/2/layout/IconCircleList"/>
    <dgm:cxn modelId="{8752E593-E306-442F-BB79-46C9DDBEAFC2}" type="presParOf" srcId="{2A756E36-F9AE-4057-AE61-1625F2D5A8A0}" destId="{B07B45D6-12A5-4168-8F1C-A249C371ABF8}" srcOrd="0" destOrd="0" presId="urn:microsoft.com/office/officeart/2018/2/layout/IconCircleList"/>
    <dgm:cxn modelId="{ADC85789-4104-41C5-99F8-255A196005DE}" type="presParOf" srcId="{B07B45D6-12A5-4168-8F1C-A249C371ABF8}" destId="{9A4AF266-6A2E-4679-A371-652DE7FD72A4}" srcOrd="0" destOrd="0" presId="urn:microsoft.com/office/officeart/2018/2/layout/IconCircleList"/>
    <dgm:cxn modelId="{EEE587A3-B0F3-4E2A-86A6-4BCCDC12CE8D}" type="presParOf" srcId="{9A4AF266-6A2E-4679-A371-652DE7FD72A4}" destId="{692C09B9-1AB0-459B-840A-3ED15179824A}" srcOrd="0" destOrd="0" presId="urn:microsoft.com/office/officeart/2018/2/layout/IconCircleList"/>
    <dgm:cxn modelId="{7043FE17-65C9-4B6D-BFCA-CE3D8B10E914}" type="presParOf" srcId="{9A4AF266-6A2E-4679-A371-652DE7FD72A4}" destId="{DC934304-1E17-4D0A-8A37-45B08C43603C}" srcOrd="1" destOrd="0" presId="urn:microsoft.com/office/officeart/2018/2/layout/IconCircleList"/>
    <dgm:cxn modelId="{71A64E50-62D0-4526-B63B-54369AC55528}" type="presParOf" srcId="{9A4AF266-6A2E-4679-A371-652DE7FD72A4}" destId="{72A7D794-16CE-437A-B1C5-FBEEC1BDD0BF}" srcOrd="2" destOrd="0" presId="urn:microsoft.com/office/officeart/2018/2/layout/IconCircleList"/>
    <dgm:cxn modelId="{DB2B87E6-E809-44C5-BAFF-EBF2C96130AA}" type="presParOf" srcId="{9A4AF266-6A2E-4679-A371-652DE7FD72A4}" destId="{39A7CD1C-7A15-4C36-A067-91E3F32D5DC9}" srcOrd="3" destOrd="0" presId="urn:microsoft.com/office/officeart/2018/2/layout/IconCircleList"/>
    <dgm:cxn modelId="{C8E87BF9-5839-4F36-96BA-1D2C669C2255}" type="presParOf" srcId="{B07B45D6-12A5-4168-8F1C-A249C371ABF8}" destId="{78BB61B6-23AD-4A32-BEF6-7425CCE9888F}" srcOrd="1" destOrd="0" presId="urn:microsoft.com/office/officeart/2018/2/layout/IconCircleList"/>
    <dgm:cxn modelId="{F6D17FD3-4A16-4F6F-9D55-422EDCA338A8}" type="presParOf" srcId="{B07B45D6-12A5-4168-8F1C-A249C371ABF8}" destId="{7AE3B2A7-19FE-4584-9D76-85ECEDB061BA}" srcOrd="2" destOrd="0" presId="urn:microsoft.com/office/officeart/2018/2/layout/IconCircleList"/>
    <dgm:cxn modelId="{909DE3F7-2D62-4242-BC88-32B741B72FC8}" type="presParOf" srcId="{7AE3B2A7-19FE-4584-9D76-85ECEDB061BA}" destId="{908E5A97-6F13-4BD8-9981-578965F73DA2}" srcOrd="0" destOrd="0" presId="urn:microsoft.com/office/officeart/2018/2/layout/IconCircleList"/>
    <dgm:cxn modelId="{8A0870BE-2727-4FDF-BC1D-3188EB6660E7}" type="presParOf" srcId="{7AE3B2A7-19FE-4584-9D76-85ECEDB061BA}" destId="{2F0DEC2B-54CB-4A32-B9AF-E7B673E5B98B}" srcOrd="1" destOrd="0" presId="urn:microsoft.com/office/officeart/2018/2/layout/IconCircleList"/>
    <dgm:cxn modelId="{3163B1D7-9A0E-4AC3-A67D-BCA023F14D90}" type="presParOf" srcId="{7AE3B2A7-19FE-4584-9D76-85ECEDB061BA}" destId="{DC41466C-4A07-4730-9E36-9E8BCBFD3C1F}" srcOrd="2" destOrd="0" presId="urn:microsoft.com/office/officeart/2018/2/layout/IconCircleList"/>
    <dgm:cxn modelId="{7C17A1BE-AD4D-4F4E-80D3-537ED678E022}" type="presParOf" srcId="{7AE3B2A7-19FE-4584-9D76-85ECEDB061BA}" destId="{1A198EAE-BA59-43BF-8BAF-D03BB474D72C}" srcOrd="3" destOrd="0" presId="urn:microsoft.com/office/officeart/2018/2/layout/IconCircleList"/>
    <dgm:cxn modelId="{AC4B5662-5D1C-430B-BA6F-6F170EC1DB1B}" type="presParOf" srcId="{B07B45D6-12A5-4168-8F1C-A249C371ABF8}" destId="{0BA25595-4A50-4063-AEAE-E92921CCDFD0}" srcOrd="3" destOrd="0" presId="urn:microsoft.com/office/officeart/2018/2/layout/IconCircleList"/>
    <dgm:cxn modelId="{C909FB8F-4A6D-4CBA-A9FC-61A540DCEB64}" type="presParOf" srcId="{B07B45D6-12A5-4168-8F1C-A249C371ABF8}" destId="{6DBC37FF-1BB3-4F17-A1FC-DF22917EA97B}" srcOrd="4" destOrd="0" presId="urn:microsoft.com/office/officeart/2018/2/layout/IconCircleList"/>
    <dgm:cxn modelId="{0F1B1560-F2FA-4304-983D-648AB22B8B1E}" type="presParOf" srcId="{6DBC37FF-1BB3-4F17-A1FC-DF22917EA97B}" destId="{737AF40A-C4CC-46E3-A542-ACF13F3F0494}" srcOrd="0" destOrd="0" presId="urn:microsoft.com/office/officeart/2018/2/layout/IconCircleList"/>
    <dgm:cxn modelId="{DDA2C6CA-447A-4650-8117-A2BF2C62191E}" type="presParOf" srcId="{6DBC37FF-1BB3-4F17-A1FC-DF22917EA97B}" destId="{EF10AA47-0716-400F-9854-68C64F11F2DC}" srcOrd="1" destOrd="0" presId="urn:microsoft.com/office/officeart/2018/2/layout/IconCircleList"/>
    <dgm:cxn modelId="{73472877-37D3-4774-8EEF-B4A02C76B23E}" type="presParOf" srcId="{6DBC37FF-1BB3-4F17-A1FC-DF22917EA97B}" destId="{2BD2AB4F-52D1-4DD1-8054-79960FB73125}" srcOrd="2" destOrd="0" presId="urn:microsoft.com/office/officeart/2018/2/layout/IconCircleList"/>
    <dgm:cxn modelId="{8E406158-49DB-497B-A164-FBDD3BD053DF}" type="presParOf" srcId="{6DBC37FF-1BB3-4F17-A1FC-DF22917EA97B}" destId="{36D83F89-CACC-4008-A0E2-BCE6269E62A3}" srcOrd="3" destOrd="0" presId="urn:microsoft.com/office/officeart/2018/2/layout/IconCircleList"/>
    <dgm:cxn modelId="{1A6CE7DC-6D4A-4E20-B075-331672930121}" type="presParOf" srcId="{B07B45D6-12A5-4168-8F1C-A249C371ABF8}" destId="{99860C00-7584-4C54-8775-8EEB126F71B3}" srcOrd="5" destOrd="0" presId="urn:microsoft.com/office/officeart/2018/2/layout/IconCircleList"/>
    <dgm:cxn modelId="{0991A208-7E13-48A4-80D7-7F7E1CB144A3}" type="presParOf" srcId="{B07B45D6-12A5-4168-8F1C-A249C371ABF8}" destId="{FAAD1884-A151-493B-A548-F96513B89DBD}" srcOrd="6" destOrd="0" presId="urn:microsoft.com/office/officeart/2018/2/layout/IconCircleList"/>
    <dgm:cxn modelId="{CDBE88DA-3281-4DD3-856D-42D257685042}" type="presParOf" srcId="{FAAD1884-A151-493B-A548-F96513B89DBD}" destId="{E1F669BF-42D1-45B5-BCCC-1E257C9C82FA}" srcOrd="0" destOrd="0" presId="urn:microsoft.com/office/officeart/2018/2/layout/IconCircleList"/>
    <dgm:cxn modelId="{534A2039-52F8-490F-B1C3-2E413A719C54}" type="presParOf" srcId="{FAAD1884-A151-493B-A548-F96513B89DBD}" destId="{10AAB7DA-93A1-4B83-BDB3-56726EAE9216}" srcOrd="1" destOrd="0" presId="urn:microsoft.com/office/officeart/2018/2/layout/IconCircleList"/>
    <dgm:cxn modelId="{CE6D8987-853D-44C2-AD2C-D064008A4DB9}" type="presParOf" srcId="{FAAD1884-A151-493B-A548-F96513B89DBD}" destId="{DA657D2B-3CAF-4C3B-B088-71F1E9DF2227}" srcOrd="2" destOrd="0" presId="urn:microsoft.com/office/officeart/2018/2/layout/IconCircleList"/>
    <dgm:cxn modelId="{0623F7E1-F971-4D8A-AA98-C1E3AC30352D}" type="presParOf" srcId="{FAAD1884-A151-493B-A548-F96513B89DBD}" destId="{7C735017-D2B6-4093-A12B-30AD88E016B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C09B9-1AB0-459B-840A-3ED15179824A}">
      <dsp:nvSpPr>
        <dsp:cNvPr id="0" name=""/>
        <dsp:cNvSpPr/>
      </dsp:nvSpPr>
      <dsp:spPr>
        <a:xfrm>
          <a:off x="212335" y="428648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34304-1E17-4D0A-8A37-45B08C43603C}">
      <dsp:nvSpPr>
        <dsp:cNvPr id="0" name=""/>
        <dsp:cNvSpPr/>
      </dsp:nvSpPr>
      <dsp:spPr>
        <a:xfrm>
          <a:off x="492877" y="709190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7CD1C-7A15-4C36-A067-91E3F32D5DC9}">
      <dsp:nvSpPr>
        <dsp:cNvPr id="0" name=""/>
        <dsp:cNvSpPr/>
      </dsp:nvSpPr>
      <dsp:spPr>
        <a:xfrm>
          <a:off x="1834517" y="42864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 am a licensed clinical psychologist specializing in serious mental illness and severe psychopathology. I also assist families who have relatives struggling with serious mental illness as I have lived experience in this area.</a:t>
          </a:r>
        </a:p>
      </dsp:txBody>
      <dsp:txXfrm>
        <a:off x="1834517" y="428648"/>
        <a:ext cx="3148942" cy="1335915"/>
      </dsp:txXfrm>
    </dsp:sp>
    <dsp:sp modelId="{908E5A97-6F13-4BD8-9981-578965F73DA2}">
      <dsp:nvSpPr>
        <dsp:cNvPr id="0" name=""/>
        <dsp:cNvSpPr/>
      </dsp:nvSpPr>
      <dsp:spPr>
        <a:xfrm>
          <a:off x="5532139" y="428648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DEC2B-54CB-4A32-B9AF-E7B673E5B98B}">
      <dsp:nvSpPr>
        <dsp:cNvPr id="0" name=""/>
        <dsp:cNvSpPr/>
      </dsp:nvSpPr>
      <dsp:spPr>
        <a:xfrm>
          <a:off x="5812681" y="709190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8EAE-BA59-43BF-8BAF-D03BB474D72C}">
      <dsp:nvSpPr>
        <dsp:cNvPr id="0" name=""/>
        <dsp:cNvSpPr/>
      </dsp:nvSpPr>
      <dsp:spPr>
        <a:xfrm>
          <a:off x="7154322" y="42864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 am based in Brooklyn, but treat patients in 7 different states (CA, CT, FL, GA, MA, NJ, NY)</a:t>
          </a:r>
        </a:p>
      </dsp:txBody>
      <dsp:txXfrm>
        <a:off x="7154322" y="428648"/>
        <a:ext cx="3148942" cy="1335915"/>
      </dsp:txXfrm>
    </dsp:sp>
    <dsp:sp modelId="{737AF40A-C4CC-46E3-A542-ACF13F3F0494}">
      <dsp:nvSpPr>
        <dsp:cNvPr id="0" name=""/>
        <dsp:cNvSpPr/>
      </dsp:nvSpPr>
      <dsp:spPr>
        <a:xfrm>
          <a:off x="212335" y="248739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0AA47-0716-400F-9854-68C64F11F2DC}">
      <dsp:nvSpPr>
        <dsp:cNvPr id="0" name=""/>
        <dsp:cNvSpPr/>
      </dsp:nvSpPr>
      <dsp:spPr>
        <a:xfrm>
          <a:off x="492877" y="2767938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83F89-CACC-4008-A0E2-BCE6269E62A3}">
      <dsp:nvSpPr>
        <dsp:cNvPr id="0" name=""/>
        <dsp:cNvSpPr/>
      </dsp:nvSpPr>
      <dsp:spPr>
        <a:xfrm>
          <a:off x="1834517" y="248739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 am adjunct assistant faculty at the Emory School of Medicine in Atlanta. </a:t>
          </a:r>
        </a:p>
      </dsp:txBody>
      <dsp:txXfrm>
        <a:off x="1834517" y="2487396"/>
        <a:ext cx="3148942" cy="1335915"/>
      </dsp:txXfrm>
    </dsp:sp>
    <dsp:sp modelId="{E1F669BF-42D1-45B5-BCCC-1E257C9C82FA}">
      <dsp:nvSpPr>
        <dsp:cNvPr id="0" name=""/>
        <dsp:cNvSpPr/>
      </dsp:nvSpPr>
      <dsp:spPr>
        <a:xfrm>
          <a:off x="5532139" y="248739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AB7DA-93A1-4B83-BDB3-56726EAE9216}">
      <dsp:nvSpPr>
        <dsp:cNvPr id="0" name=""/>
        <dsp:cNvSpPr/>
      </dsp:nvSpPr>
      <dsp:spPr>
        <a:xfrm>
          <a:off x="5812681" y="2767938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35017-D2B6-4093-A12B-30AD88E016B7}">
      <dsp:nvSpPr>
        <dsp:cNvPr id="0" name=""/>
        <dsp:cNvSpPr/>
      </dsp:nvSpPr>
      <dsp:spPr>
        <a:xfrm>
          <a:off x="7154322" y="248739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Outside of my clinical work, I am passionate about advocacy related to confronting the stigma associated with serious mental illness. </a:t>
          </a:r>
        </a:p>
      </dsp:txBody>
      <dsp:txXfrm>
        <a:off x="7154322" y="2487396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62B70-BD7A-AC43-8389-FC48270F84F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D477A-3C20-6045-87A8-067EACF8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F50E-4699-94FA-E633-DD716D56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0B4A7-FA94-6282-11D6-937EA94C5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19730-4972-A2A2-92D2-30C584D32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27EF9-36DE-97CF-B665-078D186DF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2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44591-2637-B98A-A88C-EA6006DA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D2DAE-D533-A274-2022-9A61A61DA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941227-DB9A-B087-0F1E-5F3FE4756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BBCA4-0FC3-572C-B47E-1D5939ABF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1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7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F838-03F3-1A93-1A38-04674C9AA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62E56-169D-FE80-C2C8-9589FF245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C29DB-677E-78C1-2F0D-D7E5B0393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2C4C4-3114-5F2A-9C0B-F50B7DDC9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2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55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2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7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5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5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8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3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4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0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9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477A-3C20-6045-87A8-067EACF859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9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0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5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49DF0-7D22-C447-9600-7E688B0759B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041F58-F210-0443-ADB2-0974CD56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12888-017-1332-0" TargetMode="External"/><Relationship Id="rId3" Type="http://schemas.openxmlformats.org/officeDocument/2006/relationships/hyperlink" Target="https://doi.org/10.1037/emo0000048/" TargetMode="External"/><Relationship Id="rId7" Type="http://schemas.openxmlformats.org/officeDocument/2006/relationships/hyperlink" Target="https://doi.org/10.1016/j.jad.2022.07.06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ad.2016.08.075" TargetMode="External"/><Relationship Id="rId5" Type="http://schemas.openxmlformats.org/officeDocument/2006/relationships/hyperlink" Target="https://doi.org/10.1038/s41598-023-33996-1" TargetMode="External"/><Relationship Id="rId10" Type="http://schemas.openxmlformats.org/officeDocument/2006/relationships/hyperlink" Target="https://www.nimh.nih.gov/health/statistics/bipolar-disorder" TargetMode="External"/><Relationship Id="rId4" Type="http://schemas.openxmlformats.org/officeDocument/2006/relationships/hyperlink" Target="https://doi.org/10.1016/j.jad.2010.03.017" TargetMode="External"/><Relationship Id="rId9" Type="http://schemas.openxmlformats.org/officeDocument/2006/relationships/hyperlink" Target="https://doi.org/10.1037/a002767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bipolar-disord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mh.nih.gov/health/statistics/bipolar-disord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bipolar-disord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0A5-BBB0-6777-E81E-8294DA4E9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/>
              <a:t>What’s My Personality and What’s Bipolar Disorder?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17308-F8F8-AC39-4D3C-607BBD114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Stephanie Freitag PhD</a:t>
            </a:r>
          </a:p>
          <a:p>
            <a:pPr algn="l"/>
            <a:r>
              <a:rPr lang="en-US" sz="2200" dirty="0"/>
              <a:t>Adjunct Assistant Professor</a:t>
            </a:r>
          </a:p>
          <a:p>
            <a:pPr algn="l"/>
            <a:r>
              <a:rPr lang="en-US" sz="2200" dirty="0"/>
              <a:t>Emory University School of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E0E8C-3F97-D481-972F-03E570521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9" r="9878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793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89B58-EA8E-B005-5CDE-AD13C3C1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is Personality?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4380-2EF1-8504-F7FA-7C2256B2E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73533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Complex interplay of nature and nurture</a:t>
            </a:r>
          </a:p>
          <a:p>
            <a:r>
              <a:rPr lang="en-US" sz="2000"/>
              <a:t>Temperament (biological predisposition) seen in infancy</a:t>
            </a:r>
          </a:p>
          <a:p>
            <a:r>
              <a:rPr lang="en-US" sz="2000"/>
              <a:t>Enduring / relatively stable, though is impacted by life experiences</a:t>
            </a:r>
          </a:p>
          <a:p>
            <a:r>
              <a:rPr lang="en-US" sz="2000"/>
              <a:t>Numerous theories of personality from underlying traits (e.g. ”the Big 5”) to unconscious drives (based on Freudian theory)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D5F65-F3B4-3F76-33C6-6E6E6FA4DAA3}"/>
              </a:ext>
            </a:extLst>
          </p:cNvPr>
          <p:cNvSpPr txBox="1"/>
          <p:nvPr/>
        </p:nvSpPr>
        <p:spPr>
          <a:xfrm>
            <a:off x="5429250" y="5900738"/>
            <a:ext cx="596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https://</a:t>
            </a:r>
            <a:r>
              <a:rPr lang="en-US" err="1"/>
              <a:t>psych.la.psu.edu</a:t>
            </a:r>
            <a:r>
              <a:rPr lang="en-US"/>
              <a:t>/about-us/research/personality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57883-C94B-A85A-C72D-AEB71355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Big 5</a:t>
            </a:r>
          </a:p>
        </p:txBody>
      </p:sp>
      <p:pic>
        <p:nvPicPr>
          <p:cNvPr id="9" name="Content Placeholder 8" descr="A group of colorful circles with white text&#10;&#10;Description automatically generated">
            <a:extLst>
              <a:ext uri="{FF2B5EF4-FFF2-40B4-BE49-F238E27FC236}">
                <a16:creationId xmlns:a16="http://schemas.microsoft.com/office/drawing/2014/main" id="{5E142994-F5AC-AF6E-BCAF-C0A6A9B22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8686" y="1825625"/>
            <a:ext cx="10294628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1F42A0-B5F0-FF09-61EF-5F86671CD00F}"/>
              </a:ext>
            </a:extLst>
          </p:cNvPr>
          <p:cNvSpPr txBox="1"/>
          <p:nvPr/>
        </p:nvSpPr>
        <p:spPr>
          <a:xfrm>
            <a:off x="4364182" y="6338455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Costa &amp; McCrae, 1993</a:t>
            </a:r>
          </a:p>
        </p:txBody>
      </p:sp>
    </p:spTree>
    <p:extLst>
      <p:ext uri="{BB962C8B-B14F-4D97-AF65-F5344CB8AC3E}">
        <p14:creationId xmlns:p14="http://schemas.microsoft.com/office/powerpoint/2010/main" val="383547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FBE2A-AC24-336B-5973-3A7BBFC1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Models of  Personality &amp; Mental Ilness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5EA9-47E1-C70B-9E88-A3FDECB9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Vulnerability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personality is the cause of mental disorders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Complication /  scar </a:t>
            </a:r>
            <a:r>
              <a:rPr lang="en-US" sz="2000" dirty="0">
                <a:sym typeface="Wingdings" pitchFamily="2" charset="2"/>
              </a:rPr>
              <a:t> certain mental disorders change personality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Pathoplasty</a:t>
            </a:r>
            <a:r>
              <a:rPr lang="en-US" sz="2000" dirty="0"/>
              <a:t> / exacerbation </a:t>
            </a:r>
            <a:r>
              <a:rPr lang="en-US" sz="2000" dirty="0">
                <a:sym typeface="Wingdings" pitchFamily="2" charset="2"/>
              </a:rPr>
              <a:t> personality may exacerbate mental disorder but may also be somewhat separate in its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Continuity / spectrum 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both are on the same continuum / have the same cause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96138-0B3F-2C09-C5AC-FE1D4F7EBB93}"/>
              </a:ext>
            </a:extLst>
          </p:cNvPr>
          <p:cNvSpPr txBox="1"/>
          <p:nvPr/>
        </p:nvSpPr>
        <p:spPr>
          <a:xfrm>
            <a:off x="2743199" y="6001555"/>
            <a:ext cx="74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Etkin</a:t>
            </a:r>
            <a:r>
              <a:rPr lang="en-US"/>
              <a:t> et al., 2021; Kang et al., 2023 Watson &amp; </a:t>
            </a:r>
            <a:r>
              <a:rPr lang="en-US" err="1"/>
              <a:t>Naragon</a:t>
            </a:r>
            <a:r>
              <a:rPr lang="en-US"/>
              <a:t>-Gainey, 2014</a:t>
            </a:r>
          </a:p>
        </p:txBody>
      </p:sp>
    </p:spTree>
    <p:extLst>
      <p:ext uri="{BB962C8B-B14F-4D97-AF65-F5344CB8AC3E}">
        <p14:creationId xmlns:p14="http://schemas.microsoft.com/office/powerpoint/2010/main" val="203009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ample being pipetted into a petri dish">
            <a:extLst>
              <a:ext uri="{FF2B5EF4-FFF2-40B4-BE49-F238E27FC236}">
                <a16:creationId xmlns:a16="http://schemas.microsoft.com/office/drawing/2014/main" id="{5F0C7BE5-C440-0BAC-06F2-E4E14FA7C5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17929" b="682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18C20-9CC6-BB5B-7D49-28E1EF31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Bipolar Disorder &amp; Personality</a:t>
            </a:r>
          </a:p>
        </p:txBody>
      </p:sp>
    </p:spTree>
    <p:extLst>
      <p:ext uri="{BB962C8B-B14F-4D97-AF65-F5344CB8AC3E}">
        <p14:creationId xmlns:p14="http://schemas.microsoft.com/office/powerpoint/2010/main" val="426505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F3646-67A7-A2EB-26B7-45E36FF4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81CD0C3-1CB1-7EA2-AEF9-BBA536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181885-8929-8838-0E6B-CEDBCDCF5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02244E-06AC-9888-52D5-C20C47ABA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0308D9-ED0A-D03F-D69C-8C5CAE45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518F0A-B19A-474F-CA08-E4D70BD6A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05F37A-275B-F7FA-7AB2-EC2B3D4A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8ED5A-E64E-A622-4FC5-8F38595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Bipolar Disorder and Personality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6D50B42-7033-07FC-EF71-9944F935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Personality functioning may be predictive of </a:t>
            </a:r>
          </a:p>
          <a:p>
            <a:pPr marL="0" indent="0">
              <a:buNone/>
            </a:pPr>
            <a:r>
              <a:rPr lang="en-US" sz="2000" dirty="0"/>
              <a:t>	1. Onset</a:t>
            </a:r>
          </a:p>
          <a:p>
            <a:pPr marL="0" indent="0">
              <a:buNone/>
            </a:pPr>
            <a:r>
              <a:rPr lang="en-US" sz="2000" dirty="0"/>
              <a:t>	2. Course</a:t>
            </a:r>
          </a:p>
          <a:p>
            <a:pPr marL="0" indent="0">
              <a:buNone/>
            </a:pPr>
            <a:r>
              <a:rPr lang="en-US" sz="2000" dirty="0"/>
              <a:t>	3. Severity</a:t>
            </a:r>
          </a:p>
          <a:p>
            <a:pPr marL="0" indent="0">
              <a:buNone/>
            </a:pPr>
            <a:r>
              <a:rPr lang="en-US" sz="2000" dirty="0"/>
              <a:t>	4. Treatment response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1D9AF-292D-4D97-8E10-952981640A83}"/>
              </a:ext>
            </a:extLst>
          </p:cNvPr>
          <p:cNvSpPr txBox="1"/>
          <p:nvPr/>
        </p:nvSpPr>
        <p:spPr>
          <a:xfrm>
            <a:off x="5994964" y="5839188"/>
            <a:ext cx="52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Ryan et al., 2021; </a:t>
            </a:r>
            <a:r>
              <a:rPr lang="en-US" err="1"/>
              <a:t>Sparding</a:t>
            </a:r>
            <a:r>
              <a:rPr lang="en-US"/>
              <a:t> et al., 2017</a:t>
            </a:r>
          </a:p>
        </p:txBody>
      </p:sp>
    </p:spTree>
    <p:extLst>
      <p:ext uri="{BB962C8B-B14F-4D97-AF65-F5344CB8AC3E}">
        <p14:creationId xmlns:p14="http://schemas.microsoft.com/office/powerpoint/2010/main" val="364877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6B510-EBE0-9A31-0A22-5BF94E19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Big Five and Bipolar Disorder</a:t>
            </a:r>
          </a:p>
        </p:txBody>
      </p:sp>
      <p:pic>
        <p:nvPicPr>
          <p:cNvPr id="22" name="Graphic 21" descr="Brain in head">
            <a:extLst>
              <a:ext uri="{FF2B5EF4-FFF2-40B4-BE49-F238E27FC236}">
                <a16:creationId xmlns:a16="http://schemas.microsoft.com/office/drawing/2014/main" id="{523100BE-DC4C-D12D-0DE9-03CEADBE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E26AB6-0A59-E76F-7BC0-4CF9E70A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366" y="1793846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⬆ Openness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⬇️ Conscientiousness</a:t>
            </a:r>
          </a:p>
          <a:p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?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 Agreeableness</a:t>
            </a:r>
          </a:p>
          <a:p>
            <a:r>
              <a:rPr lang="en-US" sz="2000" dirty="0">
                <a:solidFill>
                  <a:schemeClr val="tx2"/>
                </a:solidFill>
              </a:rPr>
              <a:t>⬇️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Extraversion </a:t>
            </a:r>
          </a:p>
          <a:p>
            <a:r>
              <a:rPr lang="en-US" sz="2000" dirty="0">
                <a:solidFill>
                  <a:schemeClr val="tx2"/>
                </a:solidFill>
              </a:rPr>
              <a:t>⬆ Neuroticism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AE749CA-AD10-FA8D-F970-3DFE61F4C21D}"/>
              </a:ext>
            </a:extLst>
          </p:cNvPr>
          <p:cNvSpPr txBox="1"/>
          <p:nvPr/>
        </p:nvSpPr>
        <p:spPr>
          <a:xfrm>
            <a:off x="7815732" y="5987722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Ryan et al., 2021</a:t>
            </a:r>
          </a:p>
        </p:txBody>
      </p:sp>
    </p:spTree>
    <p:extLst>
      <p:ext uri="{BB962C8B-B14F-4D97-AF65-F5344CB8AC3E}">
        <p14:creationId xmlns:p14="http://schemas.microsoft.com/office/powerpoint/2010/main" val="361680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D8C57-02FE-8C98-7D90-8FE0744D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Bipolar Disorder or…?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B5F5-A344-F76D-C22E-478718A7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Personality plays role in emotion regulation, impulsivity, and other key parts of BD</a:t>
            </a:r>
          </a:p>
          <a:p>
            <a:r>
              <a:rPr lang="en-US" sz="2000" dirty="0"/>
              <a:t>May make it hard to differentiate from other disorders</a:t>
            </a:r>
          </a:p>
          <a:p>
            <a:r>
              <a:rPr lang="en-US" sz="2000" dirty="0"/>
              <a:t>E.g. depression / anxiety disorders have similar profiles</a:t>
            </a:r>
          </a:p>
          <a:p>
            <a:r>
              <a:rPr lang="en-US" sz="2000" dirty="0"/>
              <a:t>BD and BPD often misdiagnosed </a:t>
            </a:r>
            <a:r>
              <a:rPr lang="en-US" sz="2000" dirty="0">
                <a:sym typeface="Wingdings" pitchFamily="2" charset="2"/>
              </a:rPr>
              <a:t> functioning outside of mood episodes may be different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F280E-ECF9-B7BC-10C8-63D8C404D682}"/>
              </a:ext>
            </a:extLst>
          </p:cNvPr>
          <p:cNvSpPr txBox="1"/>
          <p:nvPr/>
        </p:nvSpPr>
        <p:spPr>
          <a:xfrm>
            <a:off x="4438650" y="6001555"/>
            <a:ext cx="331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Ryan et al., 2021; </a:t>
            </a:r>
            <a:r>
              <a:rPr lang="en-US" sz="1600" dirty="0" err="1"/>
              <a:t>Streit</a:t>
            </a:r>
            <a:r>
              <a:rPr lang="en-US" sz="1600" dirty="0"/>
              <a:t> et a. 2022</a:t>
            </a:r>
          </a:p>
        </p:txBody>
      </p:sp>
    </p:spTree>
    <p:extLst>
      <p:ext uri="{BB962C8B-B14F-4D97-AF65-F5344CB8AC3E}">
        <p14:creationId xmlns:p14="http://schemas.microsoft.com/office/powerpoint/2010/main" val="360721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2FA3A-3BFF-7156-7FBF-95B98E03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0FD9F19-A93E-AD68-7EFC-BC82D13E9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C7107D-2004-4AE5-48EF-103BAF2E4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44487D-327E-6F8A-C486-B47C95A55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6616EB-CF18-2DAC-BC1A-42C25B5F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785B19-7A57-F5FF-CF3B-5C34D8E4C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07EF7D-1AD8-9896-7563-9F08FDD74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DF0F5-4858-B364-1170-DBBC2D19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Bipolar Disorder and Personality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4F66869-4C4C-EB31-D731-FC857B9E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Pathology often emphasized</a:t>
            </a:r>
          </a:p>
          <a:p>
            <a:r>
              <a:rPr lang="en-US" sz="2000" dirty="0"/>
              <a:t>Many positive traits associated with BD</a:t>
            </a:r>
          </a:p>
          <a:p>
            <a:r>
              <a:rPr lang="en-US" sz="2000" dirty="0">
                <a:sym typeface="Wingdings" pitchFamily="2" charset="2"/>
              </a:rPr>
              <a:t>Positive traits underappreciated</a:t>
            </a:r>
            <a:endParaRPr lang="en-US" sz="2000" dirty="0"/>
          </a:p>
          <a:p>
            <a:r>
              <a:rPr lang="en-US" sz="2000" dirty="0"/>
              <a:t>Spirituality, empathy, creativity, realism, and resilience</a:t>
            </a:r>
          </a:p>
          <a:p>
            <a:r>
              <a:rPr lang="en-US" sz="2000" dirty="0"/>
              <a:t>Mania enhances creativity  </a:t>
            </a:r>
            <a:r>
              <a:rPr lang="en-US" sz="2000" dirty="0">
                <a:sym typeface="Wingdings" pitchFamily="2" charset="2"/>
              </a:rPr>
              <a:t> hard to give up</a:t>
            </a:r>
          </a:p>
          <a:p>
            <a:r>
              <a:rPr lang="en-US" sz="2000" dirty="0">
                <a:sym typeface="Wingdings" pitchFamily="2" charset="2"/>
              </a:rPr>
              <a:t>Depression enhances realism</a:t>
            </a:r>
          </a:p>
          <a:p>
            <a:r>
              <a:rPr lang="en-US" sz="2000" dirty="0">
                <a:sym typeface="Wingdings" pitchFamily="2" charset="2"/>
              </a:rPr>
              <a:t>Recovery from episodes facilitates resilience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5A421-0F87-B6D0-C5F2-0D721B13662A}"/>
              </a:ext>
            </a:extLst>
          </p:cNvPr>
          <p:cNvSpPr txBox="1"/>
          <p:nvPr/>
        </p:nvSpPr>
        <p:spPr>
          <a:xfrm>
            <a:off x="5994964" y="5839188"/>
            <a:ext cx="52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Galvez et al., 2011</a:t>
            </a:r>
          </a:p>
        </p:txBody>
      </p:sp>
    </p:spTree>
    <p:extLst>
      <p:ext uri="{BB962C8B-B14F-4D97-AF65-F5344CB8AC3E}">
        <p14:creationId xmlns:p14="http://schemas.microsoft.com/office/powerpoint/2010/main" val="78687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3F2A-8107-EF7F-2B0E-D1C86766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Clinical Examples</a:t>
            </a:r>
          </a:p>
        </p:txBody>
      </p:sp>
      <p:pic>
        <p:nvPicPr>
          <p:cNvPr id="5" name="Picture 4" descr="Chemical formulas are written on paper">
            <a:extLst>
              <a:ext uri="{FF2B5EF4-FFF2-40B4-BE49-F238E27FC236}">
                <a16:creationId xmlns:a16="http://schemas.microsoft.com/office/drawing/2014/main" id="{EC80EB55-6F54-8958-D39A-D3DF5373E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37" r="3264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76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4CE1B-F0A5-6530-6A48-3731E885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Patient A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7CA97FD5-756A-C9ED-9C2C-576FB7CA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22 years old</a:t>
            </a:r>
          </a:p>
          <a:p>
            <a:r>
              <a:rPr lang="en-US" sz="2000"/>
              <a:t>Started college but did not complete it </a:t>
            </a:r>
          </a:p>
          <a:p>
            <a:r>
              <a:rPr lang="en-US" sz="2000"/>
              <a:t>Bipolar Disorder I</a:t>
            </a:r>
          </a:p>
          <a:p>
            <a:r>
              <a:rPr lang="en-US" sz="2000"/>
              <a:t>Rapid cycler</a:t>
            </a:r>
          </a:p>
          <a:p>
            <a:r>
              <a:rPr lang="en-US" sz="2000"/>
              <a:t>Severe childhood trauma history </a:t>
            </a:r>
          </a:p>
          <a:p>
            <a:r>
              <a:rPr lang="en-US" sz="2000"/>
              <a:t>Comorbid substance use disorder / borderline personality disorder</a:t>
            </a:r>
          </a:p>
        </p:txBody>
      </p:sp>
      <p:pic>
        <p:nvPicPr>
          <p:cNvPr id="51" name="Graphic 50" descr="Fingerprint">
            <a:extLst>
              <a:ext uri="{FF2B5EF4-FFF2-40B4-BE49-F238E27FC236}">
                <a16:creationId xmlns:a16="http://schemas.microsoft.com/office/drawing/2014/main" id="{38F0BF03-4502-A000-1089-36615F3A5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7A499-B2F4-68EC-5838-E116BDA5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D2DB8-8529-D380-D04F-F3FE7F9E4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3F83626-2DE8-74B6-929A-073FD153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59" y="931659"/>
            <a:ext cx="6708972" cy="50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1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3CE9B-1ED2-29CE-684E-11247EED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C09CDC72-F311-D3E8-5D4E-71EC6B66D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93F40A4-96E2-C9B3-B8A0-8B3482645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D64E26-E520-1662-CFEB-C5325153C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0A448A-4B6F-80F9-9ADE-25E437AA7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B6CEC31-1868-CD87-2380-9F5AFBB3C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9804C5-571F-02B0-99A4-8AF1E82C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EF2BC-7791-1193-493F-57925BA4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Patient B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2BE6E34-7DA6-9B95-D4B2-9E1030EA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33 years old</a:t>
            </a:r>
          </a:p>
          <a:p>
            <a:r>
              <a:rPr lang="en-US" sz="2000"/>
              <a:t>Physician </a:t>
            </a:r>
          </a:p>
          <a:p>
            <a:r>
              <a:rPr lang="en-US" sz="2000"/>
              <a:t>Bipolar Disorder II</a:t>
            </a:r>
          </a:p>
          <a:p>
            <a:r>
              <a:rPr lang="en-US" sz="2000"/>
              <a:t>No known trauma history</a:t>
            </a:r>
          </a:p>
          <a:p>
            <a:r>
              <a:rPr lang="en-US" sz="2000"/>
              <a:t>No diagnosed comorbidities outside of manageable anxiety</a:t>
            </a:r>
          </a:p>
          <a:p>
            <a:endParaRPr lang="en-US" sz="2000"/>
          </a:p>
        </p:txBody>
      </p:sp>
      <p:pic>
        <p:nvPicPr>
          <p:cNvPr id="51" name="Graphic 50" descr="Fingerprint">
            <a:extLst>
              <a:ext uri="{FF2B5EF4-FFF2-40B4-BE49-F238E27FC236}">
                <a16:creationId xmlns:a16="http://schemas.microsoft.com/office/drawing/2014/main" id="{6830630E-CBAE-5CAC-F4EC-E42B0F876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4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D567C-C48E-C5A5-58BB-288D5E3B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Clinical Directions</a:t>
            </a:r>
          </a:p>
        </p:txBody>
      </p:sp>
      <p:sp>
        <p:nvSpPr>
          <p:cNvPr id="2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1C56F-8245-5E12-2D5E-2C81E337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/>
              <a:t>Clinical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CC86-B8C6-E478-6535-656B348E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en-US" sz="2000" dirty="0"/>
              <a:t>Early identification of temperament / personality traits in childhood</a:t>
            </a:r>
          </a:p>
          <a:p>
            <a:r>
              <a:rPr lang="en-US" sz="2000" dirty="0"/>
              <a:t>For example, neuroticism </a:t>
            </a:r>
            <a:r>
              <a:rPr lang="en-US" sz="2000" dirty="0">
                <a:sym typeface="Wingdings" pitchFamily="2" charset="2"/>
              </a:rPr>
              <a:t> greater sensitivity to triggers</a:t>
            </a:r>
            <a:endParaRPr lang="en-US" sz="2000" dirty="0"/>
          </a:p>
          <a:p>
            <a:r>
              <a:rPr lang="en-US" sz="2000" dirty="0"/>
              <a:t>Effective interventions for trauma </a:t>
            </a:r>
          </a:p>
          <a:p>
            <a:r>
              <a:rPr lang="en-US" sz="2000" dirty="0"/>
              <a:t>Due to similarities across mental disorders, focusing on transdiagnostic treatments</a:t>
            </a:r>
          </a:p>
          <a:p>
            <a:endParaRPr lang="en-US" sz="2000" dirty="0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1F80A0B8-85A4-406C-C869-4A028810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BE286-0D19-F5F5-4E8E-3C74D0391492}"/>
              </a:ext>
            </a:extLst>
          </p:cNvPr>
          <p:cNvSpPr txBox="1"/>
          <p:nvPr/>
        </p:nvSpPr>
        <p:spPr>
          <a:xfrm>
            <a:off x="3471863" y="5657850"/>
            <a:ext cx="404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Barlow et al., 2021</a:t>
            </a:r>
          </a:p>
        </p:txBody>
      </p:sp>
    </p:spTree>
    <p:extLst>
      <p:ext uri="{BB962C8B-B14F-4D97-AF65-F5344CB8AC3E}">
        <p14:creationId xmlns:p14="http://schemas.microsoft.com/office/powerpoint/2010/main" val="74761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F8396-1234-2D3F-4320-35B0A3E3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/>
              <a:t>Clinical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E618-645E-3EAD-6B8E-652320F9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en-US" sz="2000" dirty="0"/>
              <a:t>The talking cure is unlikely to be the most useful</a:t>
            </a:r>
          </a:p>
          <a:p>
            <a:r>
              <a:rPr lang="en-US" sz="2000" dirty="0"/>
              <a:t>Skills to manage mood, anxiety </a:t>
            </a:r>
            <a:r>
              <a:rPr lang="en-US" sz="2000" dirty="0">
                <a:sym typeface="Wingdings" pitchFamily="2" charset="2"/>
              </a:rPr>
              <a:t> IPSRT</a:t>
            </a:r>
          </a:p>
          <a:p>
            <a:r>
              <a:rPr lang="en-US" sz="2000" dirty="0">
                <a:sym typeface="Wingdings" pitchFamily="2" charset="2"/>
              </a:rPr>
              <a:t>Strength-based approach  using positive psychology to cultivate adaptive characteristics</a:t>
            </a:r>
          </a:p>
          <a:p>
            <a:r>
              <a:rPr lang="en-US" sz="2000" dirty="0">
                <a:sym typeface="Wingdings" pitchFamily="2" charset="2"/>
              </a:rPr>
              <a:t>Fostering resilience</a:t>
            </a:r>
          </a:p>
          <a:p>
            <a:r>
              <a:rPr lang="en-US" sz="2000" dirty="0"/>
              <a:t>Acceptance of negative emotions </a:t>
            </a:r>
            <a:r>
              <a:rPr lang="en-US" sz="2000" dirty="0">
                <a:sym typeface="Wingdings" pitchFamily="2" charset="2"/>
              </a:rPr>
              <a:t> not overvaluing happiness (ACT therapy)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DF42A702-AE0D-5EC5-D749-6B18142E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59C84-A2AD-4F9C-4016-5697366BB793}"/>
              </a:ext>
            </a:extLst>
          </p:cNvPr>
          <p:cNvSpPr txBox="1"/>
          <p:nvPr/>
        </p:nvSpPr>
        <p:spPr>
          <a:xfrm>
            <a:off x="3471862" y="5657850"/>
            <a:ext cx="527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Barlow et al., 2021; Ford et al, 2015; Lee et al., 2017</a:t>
            </a:r>
          </a:p>
        </p:txBody>
      </p:sp>
    </p:spTree>
    <p:extLst>
      <p:ext uri="{BB962C8B-B14F-4D97-AF65-F5344CB8AC3E}">
        <p14:creationId xmlns:p14="http://schemas.microsoft.com/office/powerpoint/2010/main" val="113692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FF7F5FE5-3537-C891-99CB-E3209048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341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CCA6F-DCC7-6113-4ADF-5E04AE4F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4268-33DE-AEF0-BB02-92BD1B31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Personality itself is a complex topic</a:t>
            </a:r>
          </a:p>
          <a:p>
            <a:r>
              <a:rPr lang="en-US" sz="2000" dirty="0"/>
              <a:t>Bipolar disorder development, severity, and course influenced by personality</a:t>
            </a:r>
          </a:p>
          <a:p>
            <a:r>
              <a:rPr lang="en-US" sz="2000" dirty="0"/>
              <a:t>Insight into personality characteristics across diagnoses is important</a:t>
            </a:r>
          </a:p>
          <a:p>
            <a:r>
              <a:rPr lang="en-US" sz="2000" dirty="0"/>
              <a:t>Crucial to emphasize strengths without a singular focus on pathology</a:t>
            </a:r>
          </a:p>
        </p:txBody>
      </p:sp>
    </p:spTree>
    <p:extLst>
      <p:ext uri="{BB962C8B-B14F-4D97-AF65-F5344CB8AC3E}">
        <p14:creationId xmlns:p14="http://schemas.microsoft.com/office/powerpoint/2010/main" val="44072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5F1EE-D570-16BB-E9AE-4B9CE84A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D7A4-8BC4-48AD-B733-0FA096EE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672904" cy="578321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 err="1"/>
              <a:t>Aldinger</a:t>
            </a:r>
            <a:r>
              <a:rPr lang="en-US" sz="500" dirty="0"/>
              <a:t>, F., &amp; Schulze, T. G. (2017). Environmental factors, life events, and trauma in the course of bipolar disorder. Psychiatry and clinical neurosciences, 71(1), 6–17. https://</a:t>
            </a:r>
            <a:r>
              <a:rPr lang="en-US" sz="500" dirty="0" err="1"/>
              <a:t>doi.org</a:t>
            </a:r>
            <a:r>
              <a:rPr lang="en-US" sz="500" dirty="0"/>
              <a:t>/10.1111/pcn.12433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Barlow, D. H., Curreri, A. J., &amp; Woodard, L. S. (2021). Neuroticism and disorders of emotion: A new synthesis. Current Directions in Psychological Science, 30(5), 410-417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Costa, P. T., &amp; McCrae, R. R. (1992). The five-factor model of personality and its relevance to personality disorders. Journal of Personality Disorders, 6(4), 343–359. https://</a:t>
            </a:r>
            <a:r>
              <a:rPr lang="en-US" sz="500" dirty="0" err="1"/>
              <a:t>doi.org</a:t>
            </a:r>
            <a:r>
              <a:rPr lang="en-US" sz="500" dirty="0"/>
              <a:t>/10.1521/pedi.1992.6.4.343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Ford, B. Q., </a:t>
            </a:r>
            <a:r>
              <a:rPr lang="en-US" sz="500" dirty="0" err="1"/>
              <a:t>Mauss</a:t>
            </a:r>
            <a:r>
              <a:rPr lang="en-US" sz="500" dirty="0"/>
              <a:t>, I. B., &amp; Gruber, J. (2015). Valuing happiness is associated with bipolar disorder. Emotion (Washington, D.C.), 15(2), 211–222. </a:t>
            </a:r>
            <a:r>
              <a:rPr lang="en-US" sz="500" dirty="0">
                <a:hlinkClick r:id="rId3"/>
              </a:rPr>
              <a:t>https://doi.org/10.1037/emo0000048\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 err="1"/>
              <a:t>Etkin</a:t>
            </a:r>
            <a:r>
              <a:rPr lang="en-US" sz="500" dirty="0"/>
              <a:t>, P., Ibáñez, M. I., Ortet, G., &amp; </a:t>
            </a:r>
            <a:r>
              <a:rPr lang="en-US" sz="500" dirty="0" err="1"/>
              <a:t>Mezquita</a:t>
            </a:r>
            <a:r>
              <a:rPr lang="en-US" sz="500" dirty="0"/>
              <a:t>, L. (2022). Longitudinal associations between the Five-Factor Model of personality and the bi-factor model of psychopathology: Continuity, </a:t>
            </a:r>
            <a:r>
              <a:rPr lang="en-US" sz="500" dirty="0" err="1"/>
              <a:t>pathoplasty</a:t>
            </a:r>
            <a:r>
              <a:rPr lang="en-US" sz="500" dirty="0"/>
              <a:t> and complication effects in adolescents. Journal of Psychopathology and Behavioral Assessment, 44(2), 405–417. https://</a:t>
            </a:r>
            <a:r>
              <a:rPr lang="en-US" sz="500" dirty="0" err="1"/>
              <a:t>doi.org</a:t>
            </a:r>
            <a:r>
              <a:rPr lang="en-US" sz="500" dirty="0"/>
              <a:t>/10.1007/s10862-021-09903-1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Galvez, J. F., </a:t>
            </a:r>
            <a:r>
              <a:rPr lang="en-US" sz="500" dirty="0" err="1"/>
              <a:t>Thommi</a:t>
            </a:r>
            <a:r>
              <a:rPr lang="en-US" sz="500" dirty="0"/>
              <a:t>, S., &amp; </a:t>
            </a:r>
            <a:r>
              <a:rPr lang="en-US" sz="500" dirty="0" err="1"/>
              <a:t>Ghaemi</a:t>
            </a:r>
            <a:r>
              <a:rPr lang="en-US" sz="500" dirty="0"/>
              <a:t>, S. N. (2011). Positive aspects of mental illness: a review in bipolar disorder. Journal of affective disorders, 128(3), 185–190. </a:t>
            </a:r>
            <a:r>
              <a:rPr lang="en-US" sz="500" dirty="0">
                <a:hlinkClick r:id="rId4"/>
              </a:rPr>
              <a:t>https://doi.org/10.1016/j.jad.2010.03.017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Kang, W., Steffens, F., Pineda, S. et al. Personality traits and dimensions of mental health. Sci Rep 13, 7091 (2023). </a:t>
            </a:r>
            <a:r>
              <a:rPr lang="en-US" sz="500" dirty="0">
                <a:hlinkClick r:id="rId5"/>
              </a:rPr>
              <a:t>https://doi.org/10.1038/s41598-023-33996-1</a:t>
            </a:r>
            <a:r>
              <a:rPr lang="en-US" sz="5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Lee, D., Cha, B., Park, C. S., Kim, B. J., Lee, C. S., Lee, S. J., Seo, J. Y., Cho, Y. A., Ha, J. H., &amp; Choi, J. W. (2017). Effects of resilience on quality of life in patients with bipolar disorder. Journal of affective disorders, 207, 434–441. </a:t>
            </a:r>
            <a:r>
              <a:rPr lang="en-US" sz="500" dirty="0">
                <a:hlinkClick r:id="rId6"/>
              </a:rPr>
              <a:t>https://doi.org/10.1016/j.jad.2016.08.075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Lee, YB., Kim, H., Lee, J. et al. Bipolar disorder and the risk of cardiometabolic diseases, heart failure, and all-cause mortality: a population-based matched cohort study in South Korea. Sci Rep 14, 1932 (2024). https://</a:t>
            </a:r>
            <a:r>
              <a:rPr lang="en-US" sz="500" dirty="0" err="1"/>
              <a:t>doi.org</a:t>
            </a:r>
            <a:r>
              <a:rPr lang="en-US" sz="500" dirty="0"/>
              <a:t>/10.1038/s41598-024-51757-6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McIntyre, R. S., </a:t>
            </a:r>
            <a:r>
              <a:rPr lang="en-US" sz="500" dirty="0" err="1"/>
              <a:t>Laliberté</a:t>
            </a:r>
            <a:r>
              <a:rPr lang="en-US" sz="500" dirty="0"/>
              <a:t>, F., Germain, G., </a:t>
            </a:r>
            <a:r>
              <a:rPr lang="en-US" sz="500" dirty="0" err="1"/>
              <a:t>MacKnight</a:t>
            </a:r>
            <a:r>
              <a:rPr lang="en-US" sz="500" dirty="0"/>
              <a:t>, S. D., Gillard, P., &amp; Harrington, A. (2022). The real-world health resource use and costs of misdiagnosing bipolar I disorder. Journal of affective disorders, 316, 26–33. </a:t>
            </a:r>
            <a:r>
              <a:rPr lang="en-US" sz="500" dirty="0">
                <a:hlinkClick r:id="rId7"/>
              </a:rPr>
              <a:t>https://doi.org/10.1016/j.jad.2022.07.069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Personality. Department of Psychology. (2023, May 25). https://</a:t>
            </a:r>
            <a:r>
              <a:rPr lang="en-US" sz="500" dirty="0" err="1"/>
              <a:t>psych.la.psu.edu</a:t>
            </a:r>
            <a:r>
              <a:rPr lang="en-US" sz="500" dirty="0"/>
              <a:t>/about-us/research/personality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Robinson, N., &amp; Bergen, S. E. (2021). Environmental Risk Factors for Schizophrenia and Bipolar Disorder and Their Relationship to Genetic Risk: Current Knowledge and Future Directions. Frontiers in genetics, 12, 686666. https://</a:t>
            </a:r>
            <a:r>
              <a:rPr lang="en-US" sz="500" dirty="0" err="1"/>
              <a:t>doi.org</a:t>
            </a:r>
            <a:r>
              <a:rPr lang="en-US" sz="500" dirty="0"/>
              <a:t>/10.3389/fgene.2021.686666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Ryan, K. A., Han, P., Zhang, Y., Marshall, D. F., Yocum, A. K., McInnis, M. G., &amp; </a:t>
            </a:r>
            <a:r>
              <a:rPr lang="en-US" sz="500" dirty="0" err="1"/>
              <a:t>Zöllner</a:t>
            </a:r>
            <a:r>
              <a:rPr lang="en-US" sz="500" dirty="0"/>
              <a:t>, S. (2021). Stability of personality traits in bipolar disorder: Findings from a longitudinal cohort. Journal of affective disorders, 283, 1–10. https://</a:t>
            </a:r>
            <a:r>
              <a:rPr lang="en-US" sz="500" dirty="0" err="1"/>
              <a:t>doi.org</a:t>
            </a:r>
            <a:r>
              <a:rPr lang="en-US" sz="500" dirty="0"/>
              <a:t>/10.1016/j.jad.2021.01.030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Singh, B., Swartz, H. A., Cuellar-Barboza, A. B., Schaffer, A., Kato, T., Dols, A., ... &amp; Frye, M. A. (2025). Bipolar disorder. The Lancet, 406(10506), 963-978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 err="1"/>
              <a:t>Sparding</a:t>
            </a:r>
            <a:r>
              <a:rPr lang="en-US" sz="500" dirty="0"/>
              <a:t>, T., </a:t>
            </a:r>
            <a:r>
              <a:rPr lang="en-US" sz="500" dirty="0" err="1"/>
              <a:t>Pålsson</a:t>
            </a:r>
            <a:r>
              <a:rPr lang="en-US" sz="500" dirty="0"/>
              <a:t>, E., </a:t>
            </a:r>
            <a:r>
              <a:rPr lang="en-US" sz="500" dirty="0" err="1"/>
              <a:t>Joas</a:t>
            </a:r>
            <a:r>
              <a:rPr lang="en-US" sz="500" dirty="0"/>
              <a:t>, E., Hansen, S., &amp; </a:t>
            </a:r>
            <a:r>
              <a:rPr lang="en-US" sz="500" dirty="0" err="1"/>
              <a:t>Landén</a:t>
            </a:r>
            <a:r>
              <a:rPr lang="en-US" sz="500" dirty="0"/>
              <a:t>, M. (2017). Personality traits in bipolar disorder and influence on outcome. BMC psychiatry, 17(1), 159. </a:t>
            </a:r>
            <a:r>
              <a:rPr lang="en-US" sz="500" dirty="0">
                <a:hlinkClick r:id="rId8"/>
              </a:rPr>
              <a:t>https://doi.org/10.1186/s12888-017-1332-0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Swartz, H. A., Levenson, J. C., &amp; Frank, E. (2012). Psychotherapy for bipolar II disorder: The role of interpersonal and social rhythm therapy. Professional Psychology: Research and Practice, 43(2), 145–153. </a:t>
            </a:r>
            <a:r>
              <a:rPr lang="en-US" sz="500" dirty="0">
                <a:hlinkClick r:id="rId9"/>
              </a:rPr>
              <a:t>https://doi.org/10.1037/a0027671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 err="1"/>
              <a:t>Streit</a:t>
            </a:r>
            <a:r>
              <a:rPr lang="en-US" sz="500" dirty="0"/>
              <a:t>, F., Witt, S.H., Awasthi, S. et al. Borderline personality disorder and the big five: molecular genetic analyses indicate shared genetic architecture with neuroticism and openness. </a:t>
            </a:r>
            <a:r>
              <a:rPr lang="en-US" sz="500" dirty="0" err="1"/>
              <a:t>Transl</a:t>
            </a:r>
            <a:r>
              <a:rPr lang="en-US" sz="500" dirty="0"/>
              <a:t> Psychiatry 12, 153 (2022). https://</a:t>
            </a:r>
            <a:r>
              <a:rPr lang="en-US" sz="500" dirty="0" err="1"/>
              <a:t>doi.org</a:t>
            </a:r>
            <a:r>
              <a:rPr lang="en-US" sz="500" dirty="0"/>
              <a:t>/10.1038/s41398-022-01912-2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U.S. Department of Health and Human Services. (n.d.). Bipolar disorder. National Institute of Mental Health. </a:t>
            </a:r>
            <a:r>
              <a:rPr lang="en-US" sz="500" dirty="0">
                <a:hlinkClick r:id="rId10"/>
              </a:rPr>
              <a:t>https://www.nimh.nih.gov/health/statistics/bipolar-disorder</a:t>
            </a: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Watson, D., &amp; </a:t>
            </a:r>
            <a:r>
              <a:rPr lang="en-US" sz="500" dirty="0" err="1"/>
              <a:t>Naragon</a:t>
            </a:r>
            <a:r>
              <a:rPr lang="en-US" sz="500" dirty="0"/>
              <a:t>-Gainey, K. (2014). Personality, Emotions, and the Emotional Disorders. Clinical psychological science : a journal of the Association for Psychological Science, 2(4), 422–442. https://</a:t>
            </a:r>
            <a:r>
              <a:rPr lang="en-US" sz="500" dirty="0" err="1"/>
              <a:t>doi.org</a:t>
            </a:r>
            <a:r>
              <a:rPr lang="en-US" sz="500" dirty="0"/>
              <a:t>/10.1177/2167702614536162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World Health Organization. (n.d.). Bipolar disorder. World Health Organization. https://</a:t>
            </a:r>
            <a:r>
              <a:rPr lang="en-US" sz="500" dirty="0" err="1"/>
              <a:t>www.who.int</a:t>
            </a:r>
            <a:r>
              <a:rPr lang="en-US" sz="500" dirty="0"/>
              <a:t>/news-room/fact-sheets/detail/bipolar-disorder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" dirty="0"/>
              <a:t>Zhong, Y., Chen, Y., Su, X., Wang, M., Li, Q., Shao, Z., &amp; Sun, L. (2024). Global, regional and national burdens of bipolar disorders in adolescents and young adults: a trend analysis from 1990 to 2019. General psychiatry, 37(1), e101255. https://</a:t>
            </a:r>
            <a:r>
              <a:rPr lang="en-US" sz="500" dirty="0" err="1"/>
              <a:t>doi.org</a:t>
            </a:r>
            <a:r>
              <a:rPr lang="en-US" sz="500" dirty="0"/>
              <a:t>/10.1136/gpsych-2023-101255</a:t>
            </a:r>
          </a:p>
        </p:txBody>
      </p:sp>
    </p:spTree>
    <p:extLst>
      <p:ext uri="{BB962C8B-B14F-4D97-AF65-F5344CB8AC3E}">
        <p14:creationId xmlns:p14="http://schemas.microsoft.com/office/powerpoint/2010/main" val="328023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16FC0-C755-892B-B766-E76B73DE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03" y="2120275"/>
            <a:ext cx="4805691" cy="1565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7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 Reactions?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D85-1C1A-3498-D93F-85CDB7125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10" y="5399579"/>
            <a:ext cx="6028697" cy="81374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2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drstephanielfreitag@gmail.com</a:t>
            </a:r>
            <a:endParaRPr lang="en-US" sz="3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851D7615-E9BD-F925-4A8D-AA3C06491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07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877DF-0390-BFD1-A9C9-26FABBCE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719601-66CF-BB8F-DABB-33D34B3B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My background</a:t>
            </a:r>
          </a:p>
          <a:p>
            <a:r>
              <a:rPr lang="en-US" sz="2000" dirty="0"/>
              <a:t>Bipolar disorder basics</a:t>
            </a:r>
          </a:p>
          <a:p>
            <a:r>
              <a:rPr lang="en-US" sz="2000" dirty="0"/>
              <a:t>What is personality?</a:t>
            </a:r>
          </a:p>
          <a:p>
            <a:r>
              <a:rPr lang="en-US" sz="2000" dirty="0"/>
              <a:t>Bipolar Disorder &amp; Personality</a:t>
            </a:r>
          </a:p>
          <a:p>
            <a:r>
              <a:rPr lang="en-US" sz="2000" dirty="0"/>
              <a:t>Clinical Examples</a:t>
            </a:r>
          </a:p>
          <a:p>
            <a:r>
              <a:rPr lang="en-US" sz="2000" dirty="0"/>
              <a:t>Clinical Directions</a:t>
            </a:r>
          </a:p>
          <a:p>
            <a:r>
              <a:rPr lang="en-US" sz="2000" dirty="0"/>
              <a:t>Summary</a:t>
            </a:r>
          </a:p>
          <a:p>
            <a:r>
              <a:rPr lang="en-US" sz="2000" dirty="0"/>
              <a:t>Questions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28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CAA6-E228-837C-8044-C16D8FA7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My Background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7B0E8B-2BFF-D307-4620-851DC22FB6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73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21E47-F17D-5CF8-3156-47B9738C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latin typeface="+mj-lt"/>
                <a:ea typeface="+mj-ea"/>
                <a:cs typeface="+mj-cs"/>
              </a:rPr>
              <a:t>What is my Personality and What is Bipolar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7A0FE-4CE7-03E1-85DD-41F46269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Origin of this question has come from extensive experience with individuals with BD</a:t>
            </a:r>
          </a:p>
          <a:p>
            <a:r>
              <a:rPr lang="en-US" sz="2000" dirty="0"/>
              <a:t>Often asked in groups and individual therapy</a:t>
            </a:r>
          </a:p>
          <a:p>
            <a:r>
              <a:rPr lang="en-US" sz="2000" dirty="0"/>
              <a:t>Patients want to understand the root of the disorder</a:t>
            </a:r>
          </a:p>
          <a:p>
            <a:r>
              <a:rPr lang="en-US" sz="2000" dirty="0"/>
              <a:t>Is it nature or nature?</a:t>
            </a:r>
          </a:p>
          <a:p>
            <a:r>
              <a:rPr lang="en-US" sz="2000" dirty="0"/>
              <a:t>Focus on psychology research, not psychiatry as I am not a MD</a:t>
            </a:r>
          </a:p>
        </p:txBody>
      </p:sp>
      <p:pic>
        <p:nvPicPr>
          <p:cNvPr id="12" name="Picture 11" descr="Red toy person in front of two lines of white figures">
            <a:extLst>
              <a:ext uri="{FF2B5EF4-FFF2-40B4-BE49-F238E27FC236}">
                <a16:creationId xmlns:a16="http://schemas.microsoft.com/office/drawing/2014/main" id="{BA2E3DF8-7941-C062-91D6-B8E7E5AE67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30" r="16414" b="-1"/>
          <a:stretch>
            <a:fillRect/>
          </a:stretch>
        </p:blipFill>
        <p:spPr>
          <a:xfrm>
            <a:off x="6512442" y="519053"/>
            <a:ext cx="5201023" cy="54061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6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74C7D-9C0F-273E-760D-F7880E4C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Bipolar Disorder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BA45-A2E9-D5CB-3D3A-06481B21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2.8% of adults have bipolar disorder (US)</a:t>
            </a:r>
          </a:p>
          <a:p>
            <a:r>
              <a:rPr lang="en-US" sz="2000" dirty="0"/>
              <a:t>Affects 37 million worldwide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ym typeface="Wingdings" pitchFamily="2" charset="2"/>
              </a:rPr>
              <a:t>.</a:t>
            </a:r>
            <a:r>
              <a:rPr lang="en-US" sz="2000" b="1" dirty="0"/>
              <a:t>5%</a:t>
            </a:r>
            <a:r>
              <a:rPr lang="en-US" sz="2000" dirty="0"/>
              <a:t> of global population</a:t>
            </a:r>
          </a:p>
          <a:p>
            <a:r>
              <a:rPr lang="en-US" sz="2000" dirty="0"/>
              <a:t>Similar prevalence for males (2.8%) and females (2.9%)</a:t>
            </a:r>
          </a:p>
          <a:p>
            <a:r>
              <a:rPr lang="en-US" sz="2000" dirty="0"/>
              <a:t>More prevalent among females than males during adolescence</a:t>
            </a:r>
          </a:p>
          <a:p>
            <a:r>
              <a:rPr lang="en-US" sz="2000" dirty="0"/>
              <a:t>Most prevalent among 18-29-year-olds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B917F-20ED-9B0F-712A-09CDD9234C13}"/>
              </a:ext>
            </a:extLst>
          </p:cNvPr>
          <p:cNvSpPr txBox="1"/>
          <p:nvPr/>
        </p:nvSpPr>
        <p:spPr>
          <a:xfrm>
            <a:off x="3726718" y="5324345"/>
            <a:ext cx="5013792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00" dirty="0">
              <a:hlinkClick r:id="rId3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hlinkClick r:id="rId3"/>
              </a:rPr>
              <a:t>https://www.who.int/news-room/fact-sheets/detail/bipolar-disorder</a:t>
            </a:r>
            <a:r>
              <a:rPr lang="en-US" sz="1200" dirty="0"/>
              <a:t> </a:t>
            </a:r>
            <a:endParaRPr lang="en-US" sz="1200" dirty="0">
              <a:hlinkClick r:id="rId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hlinkClick r:id="rId4"/>
              </a:rPr>
              <a:t>https://www.nimh.nih.gov/health/statistics/bipolar-disorder</a:t>
            </a:r>
            <a:r>
              <a:rPr lang="en-US" sz="1200" dirty="0"/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Zhong et al., 2024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2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223BA-F5FC-F93F-D6AC-451388B67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4EFF9E-C761-5B10-3846-E584FCEAB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59C4BB-BB4E-5F40-FA88-2D916FBA2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DB0AD0-3424-E922-70B7-08C97201D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6683D9-B37B-512D-2BA0-B4A96BEE4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8C434-0AA3-6681-337C-38E1AD5A6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CC575-1E2B-DF86-21FE-B93D8C50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Bipolar Disorder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385D-479D-08FA-17E2-C6134BBC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Many misdiagnosed</a:t>
            </a:r>
          </a:p>
          <a:p>
            <a:r>
              <a:rPr lang="en-US" sz="2000" dirty="0"/>
              <a:t>Limited access to services in countries with less wealth</a:t>
            </a:r>
          </a:p>
          <a:p>
            <a:r>
              <a:rPr lang="en-US" sz="2000" dirty="0"/>
              <a:t>Significant cause of disability worldwide </a:t>
            </a:r>
          </a:p>
          <a:p>
            <a:r>
              <a:rPr lang="en-US" sz="2000" dirty="0"/>
              <a:t>Often occurs with other mental health concerns (anxiety, substance use etc.)</a:t>
            </a:r>
          </a:p>
          <a:p>
            <a:r>
              <a:rPr lang="en-US" sz="2000" dirty="0"/>
              <a:t> Increased risk for other health concerns (e.g. cardiovascular disease)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4E4D7-A363-114C-860C-51A0C630A9C5}"/>
              </a:ext>
            </a:extLst>
          </p:cNvPr>
          <p:cNvSpPr txBox="1"/>
          <p:nvPr/>
        </p:nvSpPr>
        <p:spPr>
          <a:xfrm>
            <a:off x="3726718" y="5516094"/>
            <a:ext cx="5013792" cy="207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00" dirty="0">
              <a:hlinkClick r:id="rId3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hlinkClick r:id="rId3"/>
              </a:rPr>
              <a:t>https://www.who.int/news-room/fact-sheets/detail/bipolar-disorder</a:t>
            </a:r>
            <a:r>
              <a:rPr lang="en-US" sz="1200" dirty="0"/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Lee et al., 2025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Zhong et al., 2024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495E2-EB70-25B8-D6FC-72D4BE687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783" b="5940"/>
          <a:stretch>
            <a:fillRect/>
          </a:stretch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82866A-2F15-7B10-65AE-46B8BE78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r>
              <a:rPr lang="en-US" sz="3600" dirty="0"/>
              <a:t>Nature and Nurture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1954D-419C-6645-3D7D-127CD49D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925" y="485774"/>
            <a:ext cx="3292475" cy="5719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Trauma is a significant predictor of BD</a:t>
            </a:r>
          </a:p>
          <a:p>
            <a:endParaRPr lang="en-US" sz="1700" dirty="0"/>
          </a:p>
          <a:p>
            <a:r>
              <a:rPr lang="en-US" sz="1700" dirty="0"/>
              <a:t>Childhood trauma present in 50% of individuals with BD</a:t>
            </a:r>
          </a:p>
          <a:p>
            <a:endParaRPr lang="en-US" sz="1700" dirty="0"/>
          </a:p>
          <a:p>
            <a:r>
              <a:rPr lang="en-US" sz="1700" dirty="0"/>
              <a:t>Prevalence of PTSD ranges from 16-39%</a:t>
            </a:r>
          </a:p>
          <a:p>
            <a:endParaRPr lang="en-US" sz="1700" dirty="0"/>
          </a:p>
          <a:p>
            <a:r>
              <a:rPr lang="en-US" sz="1700" dirty="0"/>
              <a:t>Fetal development is an area of study for risk in its development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That being said, a recent study suggested it is 70% genetic </a:t>
            </a:r>
          </a:p>
          <a:p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0D108-2B81-C32D-5D06-2B0180301EAE}"/>
              </a:ext>
            </a:extLst>
          </p:cNvPr>
          <p:cNvSpPr txBox="1"/>
          <p:nvPr/>
        </p:nvSpPr>
        <p:spPr>
          <a:xfrm>
            <a:off x="8853487" y="6334780"/>
            <a:ext cx="28559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Aldinger</a:t>
            </a:r>
            <a:r>
              <a:rPr lang="en-US" sz="1000"/>
              <a:t> &amp; Schulze, 2017; McIntyre et al., 2020</a:t>
            </a:r>
          </a:p>
          <a:p>
            <a:pPr algn="ctr"/>
            <a:r>
              <a:rPr lang="en-US" sz="1000"/>
              <a:t>Robinson &amp; Bergen, 2021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ED463-881C-52C2-FF70-EA0E7C69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is Personality?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EF3A-7CF4-1C60-A6EE-66B972D7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“The enduring configuration of characteristics and behavior that comprises an individual’s unique adjustment to life, including major traits, interests, drives, values, self-concept, abilities, and emotional patterns.” </a:t>
            </a:r>
          </a:p>
          <a:p>
            <a:pPr marL="0" indent="0">
              <a:buNone/>
            </a:pPr>
            <a:r>
              <a:rPr lang="en-US" sz="2000"/>
              <a:t>– American Psychological Association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4567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2135</Words>
  <Application>Microsoft Macintosh PowerPoint</Application>
  <PresentationFormat>Widescreen</PresentationFormat>
  <Paragraphs>212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Wingdings</vt:lpstr>
      <vt:lpstr>Office Theme</vt:lpstr>
      <vt:lpstr>What’s My Personality and What’s Bipolar Disorder?</vt:lpstr>
      <vt:lpstr>PowerPoint Presentation</vt:lpstr>
      <vt:lpstr>Outline</vt:lpstr>
      <vt:lpstr>My Background </vt:lpstr>
      <vt:lpstr>What is my Personality and What is Bipolar Disorder?</vt:lpstr>
      <vt:lpstr>Bipolar Disorder Basics</vt:lpstr>
      <vt:lpstr>Bipolar Disorder Basics</vt:lpstr>
      <vt:lpstr>Nature and Nurture</vt:lpstr>
      <vt:lpstr>What is Personality?</vt:lpstr>
      <vt:lpstr>What is Personality?</vt:lpstr>
      <vt:lpstr>The Big 5</vt:lpstr>
      <vt:lpstr>Models of  Personality &amp; Mental Ilness</vt:lpstr>
      <vt:lpstr>Bipolar Disorder &amp; Personality</vt:lpstr>
      <vt:lpstr>Bipolar Disorder and Personality</vt:lpstr>
      <vt:lpstr>Big Five and Bipolar Disorder</vt:lpstr>
      <vt:lpstr>Bipolar Disorder or…?</vt:lpstr>
      <vt:lpstr>Bipolar Disorder and Personality</vt:lpstr>
      <vt:lpstr>Clinical Examples</vt:lpstr>
      <vt:lpstr>Patient A</vt:lpstr>
      <vt:lpstr>Patient B</vt:lpstr>
      <vt:lpstr>Clinical Directions</vt:lpstr>
      <vt:lpstr>Clinical Directions</vt:lpstr>
      <vt:lpstr>Clinical Directions</vt:lpstr>
      <vt:lpstr>Summary</vt:lpstr>
      <vt:lpstr>References</vt:lpstr>
      <vt:lpstr>Questions? Reactions?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Preventing Relapse in Mood Symptoms for Individuals with Bipolar Disorder (I and II)</dc:title>
  <dc:creator>Freitag, Stephanie</dc:creator>
  <cp:lastModifiedBy>Freitag, Stephanie</cp:lastModifiedBy>
  <cp:revision>166</cp:revision>
  <dcterms:created xsi:type="dcterms:W3CDTF">2023-06-11T17:35:48Z</dcterms:created>
  <dcterms:modified xsi:type="dcterms:W3CDTF">2026-01-27T19:57:32Z</dcterms:modified>
</cp:coreProperties>
</file>